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08" r:id="rId4"/>
  </p:sldMasterIdLst>
  <p:notesMasterIdLst>
    <p:notesMasterId r:id="rId15"/>
  </p:notesMasterIdLst>
  <p:handoutMasterIdLst>
    <p:handoutMasterId r:id="rId16"/>
  </p:handoutMasterIdLst>
  <p:sldIdLst>
    <p:sldId id="257" r:id="rId5"/>
    <p:sldId id="270" r:id="rId6"/>
    <p:sldId id="262" r:id="rId7"/>
    <p:sldId id="272" r:id="rId8"/>
    <p:sldId id="263" r:id="rId9"/>
    <p:sldId id="276" r:id="rId10"/>
    <p:sldId id="264" r:id="rId11"/>
    <p:sldId id="265" r:id="rId12"/>
    <p:sldId id="275" r:id="rId13"/>
    <p:sldId id="27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962" autoAdjust="0"/>
    <p:restoredTop sz="94660"/>
  </p:normalViewPr>
  <p:slideViewPr>
    <p:cSldViewPr>
      <p:cViewPr varScale="1">
        <p:scale>
          <a:sx n="69" d="100"/>
          <a:sy n="69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3F4E5F-1A2A-415C-AC82-E7CD596931F8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289733-27CA-485F-A1AF-F28A99D24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3677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8C01C-9DA6-403A-9181-FB45AE4C1740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D79BB3-D42A-4D79-9E67-711858DC6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19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EECAF9-AC2E-4315-99AF-8AEE33A96A2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966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254B567-7F06-48C4-BB26-6832A796C8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443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59A6BD-568F-48A3-87CA-35AE0D403E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65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FCD758-5C3D-4BD4-B491-E11F37A630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725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ED794-E0D2-4B19-A023-FE9FDE63CBD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175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B481D-960E-4194-824B-C88CF374647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089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68C2E5-9EB0-461C-A32C-E4B816A1062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216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FFDFD-6EBE-4C5E-86EC-1F11D8D4D80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240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6DC67-05EF-4121-B2F6-4ABE305D892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006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DC5B27-840E-4146-BE2D-A5284442A0A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7283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2D903-63AC-4C84-92D2-D28C54B30DE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8869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A5780-DE74-4D87-90D8-C71B66694F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757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27FBF-47DA-4756-AF55-E49A574DD7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9139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F37010-5CB9-40E3-8C04-E5D8AD16207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9906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B08E2-4550-48BF-96AB-23D3D98705B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420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97923-0E0C-4973-B899-9FD20847AEF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6573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F8A756C-FE9C-4B7C-949D-8D15D2FF1FE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3320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13321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322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323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13324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3325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26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27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28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29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3330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3331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332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333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13334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13335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6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7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8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9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3340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3341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8824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B7BDFD-338D-44BD-A2B4-63BF62BEDC6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8358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28044-C2DF-4A42-A1F0-DEE7CEEE25D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4552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F93DBB-8A49-4C0B-B2C1-8185E959CB0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6065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D5175E-6766-41B9-B7C3-5170B0AD43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3833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BF1D27-FA7A-4BE1-B7D1-6370AA9DBD6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0667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C6BB9-3008-44B4-9886-5926DC212A4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723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A5500-7B1F-46AE-BEDC-B54724D7083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9993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8AFB7-1731-4BB3-A50E-FE644F15BBF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9659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D6AF51-F51A-4A34-B224-943787FAE9C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652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48D70-CA7F-4BDD-93F2-825174FF465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2401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54C336-0274-4DA5-8947-15FDFFD5DFB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4365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1ECB3-B9E4-4C44-9E7C-0210AA97235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2464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92D1D0-5056-40B2-A526-9D3FA341332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5450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4D883-85F9-413D-8661-F3B5B277823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9425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814451-CBE7-48AA-B8EB-A73F58032FF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5862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C3261D-6357-4DC9-B29B-FCFBCD8ACDD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41818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55C69-ED31-4E92-9717-728F4EC644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8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B8CE7-FDB4-49FB-A559-4E32DCC3899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59266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8D57B-9A47-4C67-88F9-E5A8CD07E1D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9241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F8C43A-4E13-4793-9CB5-12CD163F3E2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4006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3D669-DB05-46B5-A340-C8BCBA4A36C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8309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5B9BA2-2DCE-4766-BC05-9D3BABAC06C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7854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2BCD1C-6827-4D6F-AB28-5FC2C78700F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6022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6DC9AD8-8567-4A53-A9DD-D5351099B8C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693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8768A-21EF-47D4-A6F9-9D2F735849E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179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2204E-2665-459E-A6BB-47FDC5D15E5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44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6E6828-7D48-4213-A6DB-2F42A54C138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226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F17AA-3881-47FA-829F-AB50CFD24E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218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CD8DCA-FEE0-432E-96FD-74B23E077A2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953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9C6BDE-CCD1-44AF-B73C-3D41E0EAEE88}" type="slidenum">
              <a:rPr lang="en-US" altLang="en-US" smtClean="0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849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21AB18F-5D84-4448-B319-294E76EE31F9}" type="slidenum">
              <a:rPr lang="en-US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098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B28DD84-F922-40E7-84CA-99C37AB6D92C}" type="slidenum">
              <a:rPr lang="en-US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229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29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229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229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0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0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0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0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0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0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0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0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12308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2309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231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1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1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231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1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1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2316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231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1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1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2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2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2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2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2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1232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232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2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2328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2329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233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2331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233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3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3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3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3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3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3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3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1234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7454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ECF4B0-85FD-42CA-A238-913C6555BC69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79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wmf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1143000"/>
          </a:xfrm>
          <a:solidFill>
            <a:srgbClr val="FFDECD"/>
          </a:solidFill>
        </p:spPr>
        <p:txBody>
          <a:bodyPr/>
          <a:lstStyle/>
          <a:p>
            <a:r>
              <a:rPr lang="en-US" sz="3600" dirty="0" smtClean="0">
                <a:solidFill>
                  <a:srgbClr val="0070C0"/>
                </a:solidFill>
              </a:rPr>
              <a:t>Me </a:t>
            </a:r>
            <a:r>
              <a:rPr lang="en-US" sz="3600" dirty="0" err="1" smtClean="0">
                <a:solidFill>
                  <a:srgbClr val="0070C0"/>
                </a:solidFill>
              </a:rPr>
              <a:t>llamo</a:t>
            </a:r>
            <a:r>
              <a:rPr lang="en-US" sz="3600" dirty="0" smtClean="0">
                <a:solidFill>
                  <a:srgbClr val="0070C0"/>
                </a:solidFill>
              </a:rPr>
              <a:t> ________ </a:t>
            </a:r>
            <a:r>
              <a:rPr lang="en-US" sz="3600" dirty="0" err="1" smtClean="0">
                <a:solidFill>
                  <a:srgbClr val="0070C0"/>
                </a:solidFill>
              </a:rPr>
              <a:t>Clase</a:t>
            </a:r>
            <a:r>
              <a:rPr lang="en-US" sz="3600" dirty="0" smtClean="0">
                <a:solidFill>
                  <a:srgbClr val="0070C0"/>
                </a:solidFill>
              </a:rPr>
              <a:t> 701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</a:t>
            </a:r>
            <a:r>
              <a:rPr lang="en-US" sz="3600" dirty="0" err="1" smtClean="0">
                <a:solidFill>
                  <a:srgbClr val="0070C0"/>
                </a:solidFill>
              </a:rPr>
              <a:t>fecha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es</a:t>
            </a:r>
            <a:r>
              <a:rPr lang="en-US" sz="3600" dirty="0" smtClean="0">
                <a:solidFill>
                  <a:srgbClr val="0070C0"/>
                </a:solidFill>
              </a:rPr>
              <a:t> el 24 de </a:t>
            </a:r>
            <a:r>
              <a:rPr lang="en-US" sz="3600" dirty="0" err="1" smtClean="0">
                <a:solidFill>
                  <a:srgbClr val="0070C0"/>
                </a:solidFill>
              </a:rPr>
              <a:t>septiembre</a:t>
            </a:r>
            <a:r>
              <a:rPr lang="en-US" sz="3600" dirty="0" smtClean="0">
                <a:solidFill>
                  <a:srgbClr val="0070C0"/>
                </a:solidFill>
              </a:rPr>
              <a:t> del 2013 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610600" cy="48768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4: </a:t>
            </a:r>
            <a:r>
              <a:rPr lang="es-ES_tradnl" dirty="0" smtClean="0"/>
              <a:t>¿Es difícil la clase de español?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r>
              <a:rPr lang="es-ES_tradnl" dirty="0" smtClean="0"/>
              <a:t>Completa con la forma correcta del verbo SER.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Yo _____ alumno(a).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Carlos ____ un muchacho chileno.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Ellos _____ alumnos en un colegio en Santiago.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Nosotros ____ alumnos muy buenos en español.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¿Tú ____ un(a) amigo(a) muy bueno(a) de español también?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¿De dónde ____ ustedes?</a:t>
            </a:r>
          </a:p>
        </p:txBody>
      </p:sp>
    </p:spTree>
    <p:extLst>
      <p:ext uri="{BB962C8B-B14F-4D97-AF65-F5344CB8AC3E}">
        <p14:creationId xmlns:p14="http://schemas.microsoft.com/office/powerpoint/2010/main" val="3693779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152400"/>
            <a:ext cx="8229600" cy="609600"/>
          </a:xfrm>
        </p:spPr>
        <p:txBody>
          <a:bodyPr/>
          <a:lstStyle/>
          <a:p>
            <a:r>
              <a:rPr lang="en-US" altLang="en-US" sz="3200" dirty="0">
                <a:solidFill>
                  <a:srgbClr val="FF0000"/>
                </a:solidFill>
              </a:rPr>
              <a:t>El </a:t>
            </a:r>
            <a:r>
              <a:rPr lang="en-US" altLang="en-US" sz="3200" dirty="0" err="1">
                <a:solidFill>
                  <a:srgbClr val="FF0000"/>
                </a:solidFill>
              </a:rPr>
              <a:t>horario</a:t>
            </a:r>
            <a:r>
              <a:rPr lang="en-US" altLang="en-US" sz="3200" dirty="0">
                <a:solidFill>
                  <a:srgbClr val="FF0000"/>
                </a:solidFill>
              </a:rPr>
              <a:t> escolar de Helen</a:t>
            </a:r>
          </a:p>
        </p:txBody>
      </p:sp>
      <p:graphicFrame>
        <p:nvGraphicFramePr>
          <p:cNvPr id="7400" name="Group 23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7563237"/>
              </p:ext>
            </p:extLst>
          </p:nvPr>
        </p:nvGraphicFramePr>
        <p:xfrm>
          <a:off x="0" y="457200"/>
          <a:ext cx="9144000" cy="6429248"/>
        </p:xfrm>
        <a:graphic>
          <a:graphicData uri="http://schemas.openxmlformats.org/drawingml/2006/table">
            <a:tbl>
              <a:tblPr/>
              <a:tblGrid>
                <a:gridCol w="1295400"/>
                <a:gridCol w="1600200"/>
                <a:gridCol w="1524000"/>
                <a:gridCol w="1676400"/>
                <a:gridCol w="1524000"/>
                <a:gridCol w="1524000"/>
              </a:tblGrid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lunes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miércoles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jueves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viernes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8:00-8:20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Conserjería / Salón Hogar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8:25-9:10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historia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Libro,  pluma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historia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9:13-10:03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historia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Calculadora, carpeta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10:06-10:56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Cuaderno, agenda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historia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10:59-11:46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Mochila, camiseta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  <a:r>
                        <a:rPr kumimoji="0" lang="es-ES_tradnl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Libro, calculadora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11:49-12:37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12:40-1:25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  <a:endParaRPr kumimoji="0" lang="es-ES_tradnl" alt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1:28-2:17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YMCA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Pluma, cuaderno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2:22-3:10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Cuaderno,  lapiz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historia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clase de historia es muy interesante y divertida.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clase de educación física es difícil y aburrida.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 gusta ir al YMCA porque es muy divertido.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En el almuerzo, no me gusta comer la comida de la cafetería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 clase favorita es la clase de ingles porque me gusta leer.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355" name="Picture 18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688" y="1981200"/>
            <a:ext cx="442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6" name="Picture 18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872038"/>
            <a:ext cx="4857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7" name="Picture 18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225" y="2871788"/>
            <a:ext cx="485775" cy="40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8" name="Picture 19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057400"/>
            <a:ext cx="68580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9" name="Picture 19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413" y="3810000"/>
            <a:ext cx="738187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60" name="Picture 19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438" y="5410200"/>
            <a:ext cx="538162" cy="53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61" name="Picture 19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450" y="3513138"/>
            <a:ext cx="666750" cy="60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62" name="Picture 19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657725"/>
            <a:ext cx="700088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069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077200" cy="5181600"/>
          </a:xfrm>
        </p:spPr>
        <p:txBody>
          <a:bodyPr/>
          <a:lstStyle/>
          <a:p>
            <a:r>
              <a:rPr lang="es-ES_tradnl" dirty="0" err="1" smtClean="0"/>
              <a:t>Change</a:t>
            </a:r>
            <a:r>
              <a:rPr lang="es-ES_tradnl" dirty="0" smtClean="0"/>
              <a:t> </a:t>
            </a:r>
            <a:r>
              <a:rPr lang="es-ES_tradnl" dirty="0" err="1" smtClean="0"/>
              <a:t>each</a:t>
            </a:r>
            <a:r>
              <a:rPr lang="es-ES_tradnl" dirty="0" smtClean="0"/>
              <a:t> </a:t>
            </a:r>
            <a:r>
              <a:rPr lang="es-ES_tradnl" dirty="0" err="1" smtClean="0"/>
              <a:t>sentence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singular OR plural.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Las clases son interesantes y grandes.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 escuela no es pequeña.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curso es muy fácil.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amigos son simpáticos.</a:t>
            </a:r>
            <a:endParaRPr lang="es-ES_tradnl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95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altLang="en-US" dirty="0" smtClean="0">
                <a:solidFill>
                  <a:srgbClr val="FF0000"/>
                </a:solidFill>
              </a:rPr>
              <a:t>: en la </a:t>
            </a:r>
            <a:r>
              <a:rPr lang="en-US" altLang="en-US" dirty="0" err="1" smtClean="0">
                <a:solidFill>
                  <a:srgbClr val="FF0000"/>
                </a:solidFill>
              </a:rPr>
              <a:t>escuela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4100" name="Picture 4" descr="MCj0435987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1606550" cy="18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j030125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838200"/>
            <a:ext cx="1830388" cy="1565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2" name="Picture 6" descr="MCj0370868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990600"/>
            <a:ext cx="1808163" cy="167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MCBS00810_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143000"/>
            <a:ext cx="1905000" cy="137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Line 8"/>
          <p:cNvSpPr>
            <a:spLocks noChangeShapeType="1"/>
          </p:cNvSpPr>
          <p:nvPr/>
        </p:nvSpPr>
        <p:spPr bwMode="auto">
          <a:xfrm flipH="1">
            <a:off x="5486400" y="2057400"/>
            <a:ext cx="76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6705600" y="2286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0"/>
            <a:ext cx="3048000" cy="153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 descr="MCj0396328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733800"/>
            <a:ext cx="17859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733800"/>
            <a:ext cx="1062038" cy="151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 descr="MCj02960840000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533400"/>
            <a:ext cx="1476375" cy="149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MCj02386650000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038600"/>
            <a:ext cx="2514600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358775" y="2590800"/>
            <a:ext cx="24606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La profesora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El profesor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2819400" y="2544763"/>
            <a:ext cx="22129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pizarra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4727575" y="2971800"/>
            <a:ext cx="2279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 borrador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5938838" y="2514600"/>
            <a:ext cx="16049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tiza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7162800" y="1981200"/>
            <a:ext cx="17176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 cesto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762000" y="5364163"/>
            <a:ext cx="14255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El aula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3048000" y="5440363"/>
            <a:ext cx="21224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puerta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648200" y="5135563"/>
            <a:ext cx="2416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ventana</a:t>
            </a:r>
          </a:p>
        </p:txBody>
      </p:sp>
      <p:sp>
        <p:nvSpPr>
          <p:cNvPr id="4119" name="Line 23"/>
          <p:cNvSpPr>
            <a:spLocks noChangeShapeType="1"/>
          </p:cNvSpPr>
          <p:nvPr/>
        </p:nvSpPr>
        <p:spPr bwMode="auto">
          <a:xfrm flipV="1">
            <a:off x="7315200" y="35814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20" name="Line 24"/>
          <p:cNvSpPr>
            <a:spLocks noChangeShapeType="1"/>
          </p:cNvSpPr>
          <p:nvPr/>
        </p:nvSpPr>
        <p:spPr bwMode="auto">
          <a:xfrm>
            <a:off x="8153400" y="5257800"/>
            <a:ext cx="152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7546975" y="3124200"/>
            <a:ext cx="16732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silla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6705600" y="5897563"/>
            <a:ext cx="23939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 escritorio</a:t>
            </a:r>
          </a:p>
        </p:txBody>
      </p:sp>
    </p:spTree>
    <p:extLst>
      <p:ext uri="{BB962C8B-B14F-4D97-AF65-F5344CB8AC3E}">
        <p14:creationId xmlns:p14="http://schemas.microsoft.com/office/powerpoint/2010/main" val="178292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152400"/>
            <a:ext cx="7772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229600" cy="4114800"/>
          </a:xfrm>
        </p:spPr>
        <p:txBody>
          <a:bodyPr/>
          <a:lstStyle/>
          <a:p>
            <a:r>
              <a:rPr lang="es-ES_tradnl" dirty="0" err="1" smtClean="0"/>
              <a:t>Copy</a:t>
            </a:r>
            <a:r>
              <a:rPr lang="es-ES_tradnl" dirty="0" smtClean="0"/>
              <a:t> and complete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verb</a:t>
            </a:r>
            <a:r>
              <a:rPr lang="es-ES_tradnl" dirty="0" smtClean="0"/>
              <a:t> SER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600" dirty="0"/>
              <a:t>¡Tú _____ muy antipático!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600" dirty="0"/>
              <a:t>Cristina y Andrea ____ profesoras.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600" dirty="0"/>
              <a:t>El aula _____ muy grande.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600" dirty="0"/>
              <a:t>Mi amiga y yo </a:t>
            </a:r>
            <a:r>
              <a:rPr lang="es-ES_tradnl" sz="3600" dirty="0" smtClean="0"/>
              <a:t>_______ </a:t>
            </a:r>
            <a:r>
              <a:rPr lang="es-ES_tradnl" sz="3600" dirty="0"/>
              <a:t>latinas.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600" dirty="0"/>
              <a:t>¿Yo ____ aburrido y feo?- ¡No es </a:t>
            </a:r>
            <a:r>
              <a:rPr lang="es-ES_tradnl" sz="3600" dirty="0" smtClean="0"/>
              <a:t>posible</a:t>
            </a:r>
            <a:r>
              <a:rPr lang="es-ES_tradnl" sz="3600" dirty="0"/>
              <a:t>!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600" dirty="0"/>
              <a:t>¿De que </a:t>
            </a:r>
            <a:r>
              <a:rPr lang="es-ES_tradnl" sz="3600" dirty="0" smtClean="0"/>
              <a:t>país </a:t>
            </a:r>
            <a:r>
              <a:rPr lang="es-ES_tradnl" sz="3600" dirty="0"/>
              <a:t>____ ustedes?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82484" y="86380"/>
            <a:ext cx="1385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9/26/13</a:t>
            </a:r>
            <a:endParaRPr lang="en-US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76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MCj0397464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1381125" cy="182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MCj039752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52400"/>
            <a:ext cx="18240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723900"/>
            <a:ext cx="152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442" y="482023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876" y="715386"/>
            <a:ext cx="11049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49" y="2995398"/>
            <a:ext cx="1611312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558" y="2971800"/>
            <a:ext cx="16192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4096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319" y="3314700"/>
            <a:ext cx="161607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773" y="5299842"/>
            <a:ext cx="86677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1122363" y="1905000"/>
            <a:ext cx="20780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La alumna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El alumno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4451283" y="2133600"/>
            <a:ext cx="95891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libro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5638800" y="2544761"/>
            <a:ext cx="189186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cuaderno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7890931" y="2410623"/>
            <a:ext cx="102784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lápiz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33337" y="4694312"/>
            <a:ext cx="177805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pluma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bolígrafo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2242457" y="4687385"/>
            <a:ext cx="11865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papel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1744198" y="6162867"/>
            <a:ext cx="120898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goma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4066907" y="6248399"/>
            <a:ext cx="180049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corrector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5786276" y="5153891"/>
            <a:ext cx="15969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mochila</a:t>
            </a:r>
          </a:p>
        </p:txBody>
      </p:sp>
      <p:sp>
        <p:nvSpPr>
          <p:cNvPr id="2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7638" y="0"/>
            <a:ext cx="5186362" cy="685800"/>
          </a:xfrm>
        </p:spPr>
        <p:txBody>
          <a:bodyPr/>
          <a:lstStyle/>
          <a:p>
            <a:pPr algn="l"/>
            <a:r>
              <a:rPr lang="en-US" altLang="en-US" sz="3600" b="1" dirty="0" err="1">
                <a:solidFill>
                  <a:srgbClr val="FF0000"/>
                </a:solidFill>
              </a:rPr>
              <a:t>Materiales</a:t>
            </a:r>
            <a:r>
              <a:rPr lang="en-US" altLang="en-US" sz="3600" b="1" dirty="0">
                <a:solidFill>
                  <a:srgbClr val="FF0000"/>
                </a:solidFill>
              </a:rPr>
              <a:t> </a:t>
            </a:r>
            <a:r>
              <a:rPr lang="en-US" altLang="en-US" sz="3600" b="1" dirty="0" err="1">
                <a:solidFill>
                  <a:srgbClr val="FF0000"/>
                </a:solidFill>
              </a:rPr>
              <a:t>Escolares</a:t>
            </a:r>
            <a:endParaRPr lang="en-US" altLang="en-US" sz="3600" b="1" dirty="0">
              <a:solidFill>
                <a:srgbClr val="FF0000"/>
              </a:solidFill>
            </a:endParaRPr>
          </a:p>
        </p:txBody>
      </p:sp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548" y="2971800"/>
            <a:ext cx="1360488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4114800" y="4724400"/>
            <a:ext cx="13716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hoja de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papel </a:t>
            </a:r>
          </a:p>
        </p:txBody>
      </p:sp>
      <p:pic>
        <p:nvPicPr>
          <p:cNvPr id="25" name="Picture 1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3456132"/>
            <a:ext cx="11430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700" y="4371975"/>
            <a:ext cx="10287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Line 24"/>
          <p:cNvSpPr>
            <a:spLocks noChangeShapeType="1"/>
          </p:cNvSpPr>
          <p:nvPr/>
        </p:nvSpPr>
        <p:spPr bwMode="auto">
          <a:xfrm>
            <a:off x="8690176" y="44958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Line 25"/>
          <p:cNvSpPr>
            <a:spLocks noChangeShapeType="1"/>
          </p:cNvSpPr>
          <p:nvPr/>
        </p:nvSpPr>
        <p:spPr bwMode="auto">
          <a:xfrm>
            <a:off x="8343900" y="5147442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ext Box 17"/>
          <p:cNvSpPr txBox="1">
            <a:spLocks noChangeArrowheads="1"/>
          </p:cNvSpPr>
          <p:nvPr/>
        </p:nvSpPr>
        <p:spPr bwMode="auto">
          <a:xfrm>
            <a:off x="7772400" y="5486400"/>
            <a:ext cx="139065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carpeta</a:t>
            </a: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6477000" y="6430963"/>
            <a:ext cx="19050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cartuchera </a:t>
            </a:r>
          </a:p>
        </p:txBody>
      </p:sp>
      <p:pic>
        <p:nvPicPr>
          <p:cNvPr id="32" name="Picture 2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638800"/>
            <a:ext cx="1381125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01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0437"/>
            <a:ext cx="8991600" cy="4525963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dirty="0" smtClean="0"/>
              <a:t> (3.15)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B</a:t>
            </a:r>
            <a:r>
              <a:rPr lang="en-US" dirty="0" smtClean="0">
                <a:solidFill>
                  <a:srgbClr val="00B050"/>
                </a:solidFill>
              </a:rPr>
              <a:t>. </a:t>
            </a:r>
            <a:r>
              <a:rPr lang="en-US" dirty="0" smtClean="0"/>
              <a:t>Complete.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nombre</a:t>
            </a:r>
            <a:r>
              <a:rPr lang="en-US" dirty="0" smtClean="0"/>
              <a:t> del </a:t>
            </a:r>
            <a:r>
              <a:rPr lang="en-US" dirty="0" err="1" smtClean="0"/>
              <a:t>alumno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nombre</a:t>
            </a:r>
            <a:r>
              <a:rPr lang="en-US" dirty="0" smtClean="0"/>
              <a:t> de la </a:t>
            </a:r>
            <a:r>
              <a:rPr lang="en-US" dirty="0" err="1" smtClean="0"/>
              <a:t>escuela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director de la </a:t>
            </a:r>
            <a:r>
              <a:rPr lang="en-US" dirty="0" err="1" smtClean="0"/>
              <a:t>escuela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C. </a:t>
            </a:r>
            <a:r>
              <a:rPr lang="en-US" dirty="0" smtClean="0"/>
              <a:t>Answer.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term on this form means </a:t>
            </a:r>
            <a:r>
              <a:rPr lang="en-US" i="1" dirty="0" smtClean="0"/>
              <a:t>report card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Where is the school?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99837" y="83403"/>
            <a:ext cx="26917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B050"/>
                </a:solidFill>
              </a:rPr>
              <a:t>9/27/13</a:t>
            </a:r>
            <a:endParaRPr lang="en-US" sz="4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69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76200"/>
            <a:ext cx="8610600" cy="66294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sz="2800" dirty="0" smtClean="0"/>
              <a:t>Apuntes</a:t>
            </a:r>
            <a:endParaRPr lang="es-ES_tradnl" altLang="en-US" sz="2800" dirty="0"/>
          </a:p>
          <a:p>
            <a:pPr>
              <a:lnSpc>
                <a:spcPct val="90000"/>
              </a:lnSpc>
            </a:pPr>
            <a:r>
              <a:rPr lang="es-ES_tradnl" altLang="en-US" sz="1800" i="1" dirty="0" smtClean="0"/>
              <a:t>‘</a:t>
            </a:r>
            <a:r>
              <a:rPr lang="es-ES_tradnl" altLang="en-US" sz="2800" dirty="0" smtClean="0"/>
              <a:t>Comprar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/>
              <a:t>T</a:t>
            </a:r>
            <a:r>
              <a:rPr lang="es-ES_tradnl" altLang="en-US" sz="2800" dirty="0" smtClean="0"/>
              <a:t>omar </a:t>
            </a:r>
            <a:endParaRPr lang="es-ES_tradnl" altLang="en-US" sz="2800" dirty="0"/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Estudiar 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Sacar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Prestar (</a:t>
            </a:r>
            <a:r>
              <a:rPr lang="es-ES_tradnl" altLang="en-US" sz="2800" dirty="0" err="1" smtClean="0"/>
              <a:t>attencion</a:t>
            </a:r>
            <a:r>
              <a:rPr lang="es-ES_tradnl" altLang="en-US" sz="2800" dirty="0" smtClean="0"/>
              <a:t>)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Clase/ curso/materia/asignatura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>
                <a:solidFill>
                  <a:srgbClr val="FF0000"/>
                </a:solidFill>
              </a:rPr>
              <a:t>Consejeria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		    </a:t>
            </a:r>
            <a:r>
              <a:rPr lang="es-ES_tradnl" altLang="en-US" sz="2800" dirty="0" err="1" smtClean="0">
                <a:solidFill>
                  <a:srgbClr val="FF0000"/>
                </a:solidFill>
              </a:rPr>
              <a:t>Educacion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 </a:t>
            </a:r>
            <a:r>
              <a:rPr lang="es-ES_tradnl" altLang="en-US" sz="2800" dirty="0" err="1" smtClean="0">
                <a:solidFill>
                  <a:srgbClr val="FF0000"/>
                </a:solidFill>
              </a:rPr>
              <a:t>Fisica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>
                <a:solidFill>
                  <a:srgbClr val="FF0000"/>
                </a:solidFill>
              </a:rPr>
              <a:t>Matematicas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		     Algebra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FF0000"/>
                </a:solidFill>
              </a:rPr>
              <a:t>Estudios Sociales		        Almuerzo		         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FF0000"/>
                </a:solidFill>
              </a:rPr>
              <a:t>Drama/Arte/</a:t>
            </a:r>
            <a:r>
              <a:rPr lang="es-ES_tradnl" altLang="en-US" sz="2800" dirty="0" err="1" smtClean="0">
                <a:solidFill>
                  <a:srgbClr val="FF0000"/>
                </a:solidFill>
              </a:rPr>
              <a:t>Musica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FF0000"/>
                </a:solidFill>
              </a:rPr>
              <a:t>Ingles		</a:t>
            </a:r>
            <a:r>
              <a:rPr lang="es-ES_tradnl" altLang="en-US" sz="2800" dirty="0">
                <a:solidFill>
                  <a:srgbClr val="FF0000"/>
                </a:solidFill>
              </a:rPr>
              <a:t>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   Taller de Literatura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FF0000"/>
                </a:solidFill>
              </a:rPr>
              <a:t>Español	</a:t>
            </a:r>
            <a:r>
              <a:rPr lang="es-ES_tradnl" altLang="en-US" sz="2800" dirty="0">
                <a:solidFill>
                  <a:srgbClr val="FF0000"/>
                </a:solidFill>
              </a:rPr>
              <a:t>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            Taller de </a:t>
            </a:r>
            <a:r>
              <a:rPr lang="es-ES_tradnl" altLang="en-US" sz="2800" dirty="0" err="1" smtClean="0">
                <a:solidFill>
                  <a:srgbClr val="FF0000"/>
                </a:solidFill>
              </a:rPr>
              <a:t>matematicas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FF0000"/>
                </a:solidFill>
              </a:rPr>
              <a:t>Ciencia		      Lectura </a:t>
            </a:r>
            <a:endParaRPr lang="es-ES_tradnl" altLang="en-US" sz="2800" dirty="0">
              <a:solidFill>
                <a:srgbClr val="FF0000"/>
              </a:solidFill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133600" y="76200"/>
            <a:ext cx="13716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notes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161309" y="503238"/>
            <a:ext cx="13716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buy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676400" y="1020762"/>
            <a:ext cx="19812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take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1974273" y="1447800"/>
            <a:ext cx="1579418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study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524000" y="198120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get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(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recieve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3733800" y="2412087"/>
            <a:ext cx="3726873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pay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attention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6102927" y="2895600"/>
            <a:ext cx="26670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Class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/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course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2332759" y="3322637"/>
            <a:ext cx="1582882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Advisory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2729346" y="3782576"/>
            <a:ext cx="1305791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math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3411682" y="4267200"/>
            <a:ext cx="2227118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Social </a:t>
            </a:r>
            <a:r>
              <a:rPr lang="es-ES_tradnl" altLang="en-US" sz="2000" b="1" dirty="0" err="1">
                <a:solidFill>
                  <a:srgbClr val="0000FF"/>
                </a:solidFill>
                <a:latin typeface="Verdana" pitchFamily="34" charset="0"/>
              </a:rPr>
              <a:t>Studies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7239000" y="4293513"/>
            <a:ext cx="1447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Lunch</a:t>
            </a: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4102678" y="4750713"/>
            <a:ext cx="4279322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Drama/Art/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Music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5749636" y="3836313"/>
            <a:ext cx="209896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algebra </a:t>
            </a: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7045036" y="3352800"/>
            <a:ext cx="209896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Phys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. Ed. </a:t>
            </a: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1626176" y="5257800"/>
            <a:ext cx="17266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English </a:t>
            </a:r>
          </a:p>
        </p:txBody>
      </p: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6705600" y="5181600"/>
            <a:ext cx="209896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Lit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skills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1752600" y="5665113"/>
            <a:ext cx="15742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Spanish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7112576" y="5715000"/>
            <a:ext cx="19552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Math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skills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6" name="Text Box 17"/>
          <p:cNvSpPr txBox="1">
            <a:spLocks noChangeArrowheads="1"/>
          </p:cNvSpPr>
          <p:nvPr/>
        </p:nvSpPr>
        <p:spPr bwMode="auto">
          <a:xfrm>
            <a:off x="1778576" y="6198513"/>
            <a:ext cx="17266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Science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7" name="Text Box 17"/>
          <p:cNvSpPr txBox="1">
            <a:spLocks noChangeArrowheads="1"/>
          </p:cNvSpPr>
          <p:nvPr/>
        </p:nvSpPr>
        <p:spPr bwMode="auto">
          <a:xfrm>
            <a:off x="4953000" y="6198513"/>
            <a:ext cx="17266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Reading </a:t>
            </a:r>
          </a:p>
        </p:txBody>
      </p:sp>
    </p:spTree>
    <p:extLst>
      <p:ext uri="{BB962C8B-B14F-4D97-AF65-F5344CB8AC3E}">
        <p14:creationId xmlns:p14="http://schemas.microsoft.com/office/powerpoint/2010/main" val="267903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6870700" cy="9906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990600"/>
            <a:ext cx="84582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52450" indent="-552450">
              <a:tabLst>
                <a:tab pos="63500" algn="l"/>
                <a:tab pos="114300" algn="l"/>
              </a:tabLst>
            </a:pPr>
            <a:r>
              <a:rPr lang="es-ES_tradnl" altLang="en-US" sz="2800" kern="0" dirty="0" smtClean="0">
                <a:solidFill>
                  <a:srgbClr val="000000"/>
                </a:solidFill>
              </a:rPr>
              <a:t>Use </a:t>
            </a:r>
            <a:r>
              <a:rPr lang="es-ES_tradnl" altLang="en-US" sz="2800" kern="0" dirty="0" err="1" smtClean="0">
                <a:solidFill>
                  <a:srgbClr val="000000"/>
                </a:solidFill>
              </a:rPr>
              <a:t>these</a:t>
            </a:r>
            <a:r>
              <a:rPr lang="es-ES_tradnl" altLang="en-US" sz="2800" kern="0" dirty="0" smtClean="0">
                <a:solidFill>
                  <a:srgbClr val="000000"/>
                </a:solidFill>
              </a:rPr>
              <a:t> </a:t>
            </a:r>
            <a:r>
              <a:rPr lang="es-ES_tradnl" altLang="en-US" sz="2800" kern="0" dirty="0" err="1" smtClean="0">
                <a:solidFill>
                  <a:srgbClr val="000000"/>
                </a:solidFill>
              </a:rPr>
              <a:t>adjectives</a:t>
            </a:r>
            <a:r>
              <a:rPr lang="es-ES_tradnl" altLang="en-US" sz="2800" kern="0" dirty="0" smtClean="0">
                <a:solidFill>
                  <a:srgbClr val="000000"/>
                </a:solidFill>
              </a:rPr>
              <a:t> </a:t>
            </a:r>
            <a:r>
              <a:rPr lang="es-ES_tradnl" altLang="en-US" sz="2800" kern="0" dirty="0" err="1" smtClean="0">
                <a:solidFill>
                  <a:srgbClr val="000000"/>
                </a:solidFill>
              </a:rPr>
              <a:t>with</a:t>
            </a:r>
            <a:r>
              <a:rPr lang="es-ES_tradnl" altLang="en-US" sz="2800" kern="0" dirty="0" smtClean="0">
                <a:solidFill>
                  <a:srgbClr val="000000"/>
                </a:solidFill>
              </a:rPr>
              <a:t> </a:t>
            </a:r>
            <a:r>
              <a:rPr lang="es-ES_tradnl" altLang="en-US" sz="2800" kern="0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2800" kern="0" dirty="0" smtClean="0">
                <a:solidFill>
                  <a:srgbClr val="000000"/>
                </a:solidFill>
              </a:rPr>
              <a:t> </a:t>
            </a:r>
            <a:r>
              <a:rPr lang="es-ES_tradnl" altLang="en-US" sz="2800" kern="0" dirty="0" err="1" smtClean="0">
                <a:solidFill>
                  <a:srgbClr val="000000"/>
                </a:solidFill>
              </a:rPr>
              <a:t>verb</a:t>
            </a:r>
            <a:r>
              <a:rPr lang="es-ES_tradnl" altLang="en-US" sz="2800" kern="0" dirty="0" smtClean="0">
                <a:solidFill>
                  <a:srgbClr val="000000"/>
                </a:solidFill>
              </a:rPr>
              <a:t> SER </a:t>
            </a:r>
          </a:p>
          <a:p>
            <a:pPr marL="0" indent="0">
              <a:buFontTx/>
              <a:buNone/>
              <a:tabLst>
                <a:tab pos="63500" algn="l"/>
                <a:tab pos="114300" algn="l"/>
              </a:tabLst>
            </a:pPr>
            <a:r>
              <a:rPr lang="es-ES_tradnl" altLang="en-US" sz="2800" kern="0" dirty="0">
                <a:solidFill>
                  <a:srgbClr val="000000"/>
                </a:solidFill>
              </a:rPr>
              <a:t> </a:t>
            </a:r>
            <a:r>
              <a:rPr lang="es-ES_tradnl" altLang="en-US" sz="2800" kern="0" dirty="0" smtClean="0">
                <a:solidFill>
                  <a:srgbClr val="000000"/>
                </a:solidFill>
              </a:rPr>
              <a:t>    </a:t>
            </a:r>
            <a:r>
              <a:rPr lang="es-ES_tradnl" altLang="en-US" sz="2800" kern="0" dirty="0" err="1" smtClean="0">
                <a:solidFill>
                  <a:srgbClr val="000000"/>
                </a:solidFill>
              </a:rPr>
              <a:t>to</a:t>
            </a:r>
            <a:r>
              <a:rPr lang="es-ES_tradnl" altLang="en-US" sz="2800" kern="0" dirty="0" smtClean="0">
                <a:solidFill>
                  <a:srgbClr val="000000"/>
                </a:solidFill>
              </a:rPr>
              <a:t> describe 5 of </a:t>
            </a:r>
            <a:r>
              <a:rPr lang="es-ES_tradnl" altLang="en-US" sz="2800" kern="0" dirty="0" err="1" smtClean="0">
                <a:solidFill>
                  <a:srgbClr val="000000"/>
                </a:solidFill>
              </a:rPr>
              <a:t>your</a:t>
            </a:r>
            <a:r>
              <a:rPr lang="es-ES_tradnl" altLang="en-US" sz="2800" kern="0" dirty="0" smtClean="0">
                <a:solidFill>
                  <a:srgbClr val="000000"/>
                </a:solidFill>
              </a:rPr>
              <a:t> </a:t>
            </a:r>
            <a:r>
              <a:rPr lang="es-ES_tradnl" altLang="en-US" sz="2800" kern="0" dirty="0" err="1" smtClean="0">
                <a:solidFill>
                  <a:srgbClr val="000000"/>
                </a:solidFill>
              </a:rPr>
              <a:t>classes</a:t>
            </a:r>
            <a:r>
              <a:rPr lang="es-ES_tradnl" altLang="en-US" sz="2800" kern="0" dirty="0" smtClean="0">
                <a:solidFill>
                  <a:srgbClr val="000000"/>
                </a:solidFill>
              </a:rPr>
              <a:t>:</a:t>
            </a:r>
          </a:p>
          <a:p>
            <a:pPr marL="590550" lvl="1" indent="-476250">
              <a:lnSpc>
                <a:spcPct val="150000"/>
              </a:lnSpc>
              <a:buFont typeface="Wingdings" pitchFamily="2" charset="2"/>
              <a:buAutoNum type="arabicPeriod"/>
              <a:tabLst>
                <a:tab pos="63500" algn="l"/>
                <a:tab pos="114300" algn="l"/>
              </a:tabLst>
            </a:pPr>
            <a:r>
              <a:rPr lang="es-ES_tradnl" altLang="en-US" kern="0" dirty="0" smtClean="0">
                <a:solidFill>
                  <a:srgbClr val="000000"/>
                </a:solidFill>
              </a:rPr>
              <a:t>Fácil</a:t>
            </a:r>
          </a:p>
          <a:p>
            <a:pPr marL="590550" lvl="1" indent="-476250">
              <a:lnSpc>
                <a:spcPct val="150000"/>
              </a:lnSpc>
              <a:buFont typeface="Wingdings" pitchFamily="2" charset="2"/>
              <a:buAutoNum type="arabicPeriod"/>
              <a:tabLst>
                <a:tab pos="63500" algn="l"/>
                <a:tab pos="114300" algn="l"/>
              </a:tabLst>
            </a:pPr>
            <a:r>
              <a:rPr lang="es-ES_tradnl" altLang="en-US" kern="0" dirty="0" smtClean="0">
                <a:solidFill>
                  <a:srgbClr val="000000"/>
                </a:solidFill>
              </a:rPr>
              <a:t>Difícil</a:t>
            </a:r>
          </a:p>
          <a:p>
            <a:pPr marL="590550" lvl="1" indent="-476250">
              <a:lnSpc>
                <a:spcPct val="150000"/>
              </a:lnSpc>
              <a:buFont typeface="Wingdings" pitchFamily="2" charset="2"/>
              <a:buAutoNum type="arabicPeriod"/>
              <a:tabLst>
                <a:tab pos="63500" algn="l"/>
                <a:tab pos="114300" algn="l"/>
              </a:tabLst>
            </a:pPr>
            <a:r>
              <a:rPr lang="es-ES_tradnl" altLang="en-US" kern="0" dirty="0" smtClean="0">
                <a:solidFill>
                  <a:srgbClr val="000000"/>
                </a:solidFill>
              </a:rPr>
              <a:t>Aburrido</a:t>
            </a:r>
          </a:p>
          <a:p>
            <a:pPr marL="590550" lvl="1" indent="-476250">
              <a:lnSpc>
                <a:spcPct val="150000"/>
              </a:lnSpc>
              <a:buFont typeface="Wingdings" pitchFamily="2" charset="2"/>
              <a:buAutoNum type="arabicPeriod"/>
              <a:tabLst>
                <a:tab pos="63500" algn="l"/>
                <a:tab pos="114300" algn="l"/>
              </a:tabLst>
            </a:pPr>
            <a:r>
              <a:rPr lang="es-ES_tradnl" altLang="en-US" kern="0" dirty="0" smtClean="0">
                <a:solidFill>
                  <a:srgbClr val="000000"/>
                </a:solidFill>
              </a:rPr>
              <a:t>Divertido</a:t>
            </a:r>
          </a:p>
          <a:p>
            <a:pPr marL="590550" lvl="1" indent="-476250">
              <a:lnSpc>
                <a:spcPct val="150000"/>
              </a:lnSpc>
              <a:buFont typeface="Wingdings" pitchFamily="2" charset="2"/>
              <a:buAutoNum type="arabicPeriod"/>
              <a:tabLst>
                <a:tab pos="63500" algn="l"/>
                <a:tab pos="114300" algn="l"/>
              </a:tabLst>
            </a:pPr>
            <a:r>
              <a:rPr lang="es-ES_tradnl" altLang="en-US" kern="0" dirty="0" smtClean="0">
                <a:solidFill>
                  <a:srgbClr val="000000"/>
                </a:solidFill>
              </a:rPr>
              <a:t>Interesante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600200" y="2133600"/>
            <a:ext cx="8467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i="1" dirty="0">
                <a:solidFill>
                  <a:srgbClr val="00B050"/>
                </a:solidFill>
              </a:rPr>
              <a:t>easy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752600" y="2891135"/>
            <a:ext cx="12442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i="1" dirty="0" err="1">
                <a:solidFill>
                  <a:srgbClr val="00B050"/>
                </a:solidFill>
              </a:rPr>
              <a:t>dificult</a:t>
            </a:r>
            <a:endParaRPr lang="en-US" altLang="en-US" sz="2400" b="1" i="1" dirty="0">
              <a:solidFill>
                <a:srgbClr val="00B050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340240" y="3581400"/>
            <a:ext cx="108876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i="1" dirty="0">
                <a:solidFill>
                  <a:srgbClr val="00B050"/>
                </a:solidFill>
              </a:rPr>
              <a:t>boring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362200" y="4338935"/>
            <a:ext cx="6639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i="1" dirty="0">
                <a:solidFill>
                  <a:srgbClr val="00B050"/>
                </a:solidFill>
              </a:rPr>
              <a:t>fun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797440" y="5100935"/>
            <a:ext cx="17732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i="1" dirty="0">
                <a:solidFill>
                  <a:srgbClr val="00B050"/>
                </a:solidFill>
              </a:rPr>
              <a:t>interesting</a:t>
            </a:r>
          </a:p>
        </p:txBody>
      </p:sp>
    </p:spTree>
    <p:extLst>
      <p:ext uri="{BB962C8B-B14F-4D97-AF65-F5344CB8AC3E}">
        <p14:creationId xmlns:p14="http://schemas.microsoft.com/office/powerpoint/2010/main" val="85599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MINI PROYECTO: </a:t>
            </a:r>
            <a:r>
              <a:rPr lang="en-US" altLang="en-US" dirty="0" err="1" smtClean="0">
                <a:solidFill>
                  <a:srgbClr val="FF0000"/>
                </a:solidFill>
              </a:rPr>
              <a:t>Mi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horario</a:t>
            </a:r>
            <a:r>
              <a:rPr lang="en-US" altLang="en-US" dirty="0" smtClean="0">
                <a:solidFill>
                  <a:srgbClr val="FF0000"/>
                </a:solidFill>
              </a:rPr>
              <a:t> escolar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953000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DUE ON MONDAY, SEPTEMBER 30!!!</a:t>
            </a:r>
          </a:p>
          <a:p>
            <a:r>
              <a:rPr lang="en-US" altLang="en-US" dirty="0" smtClean="0"/>
              <a:t>Start working on your MINI-PROYECTO</a:t>
            </a:r>
          </a:p>
          <a:p>
            <a:r>
              <a:rPr lang="en-US" altLang="en-US" dirty="0" smtClean="0"/>
              <a:t>Print </a:t>
            </a:r>
            <a:r>
              <a:rPr lang="en-US" altLang="en-US" dirty="0"/>
              <a:t>out the images you will use on your </a:t>
            </a:r>
            <a:r>
              <a:rPr lang="en-US" altLang="en-US" dirty="0" smtClean="0"/>
              <a:t>MINI-PROYECTO</a:t>
            </a:r>
            <a:r>
              <a:rPr lang="en-US" altLang="en-US" dirty="0"/>
              <a:t>.</a:t>
            </a:r>
          </a:p>
          <a:p>
            <a:pPr lvl="1"/>
            <a:r>
              <a:rPr lang="en-US" altLang="en-US" dirty="0"/>
              <a:t>Remember they can be to illustrate</a:t>
            </a:r>
          </a:p>
          <a:p>
            <a:pPr lvl="2"/>
            <a:r>
              <a:rPr lang="en-US" altLang="en-US" dirty="0"/>
              <a:t>Classes</a:t>
            </a:r>
          </a:p>
          <a:p>
            <a:pPr lvl="2"/>
            <a:r>
              <a:rPr lang="en-US" altLang="en-US" dirty="0"/>
              <a:t>Supplies</a:t>
            </a:r>
          </a:p>
          <a:p>
            <a:r>
              <a:rPr lang="en-US" altLang="en-US" dirty="0" smtClean="0"/>
              <a:t>Remember BE CREATIVE!</a:t>
            </a:r>
            <a:endParaRPr lang="en-US" altLang="en-US" dirty="0"/>
          </a:p>
          <a:p>
            <a:pPr lvl="2">
              <a:buFontTx/>
              <a:buNone/>
            </a:pPr>
            <a:r>
              <a:rPr lang="en-US" altLang="en-US" dirty="0" smtClean="0"/>
              <a:t>THE </a:t>
            </a:r>
            <a:r>
              <a:rPr lang="en-US" altLang="en-US" dirty="0"/>
              <a:t>MORE ATTRACTIVE THE PROJECT LOOKS THE BETTER YOUR GRADE WILL BE!!!</a:t>
            </a:r>
          </a:p>
          <a:p>
            <a:pPr lvl="2">
              <a:buFontTx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5005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534</Words>
  <Application>Microsoft Office PowerPoint</Application>
  <PresentationFormat>On-screen Show (4:3)</PresentationFormat>
  <Paragraphs>194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1_Art Class</vt:lpstr>
      <vt:lpstr>Default Design</vt:lpstr>
      <vt:lpstr>Crayons</vt:lpstr>
      <vt:lpstr>1_Default Design</vt:lpstr>
      <vt:lpstr>Me llamo ________ Clase 701 La fecha es el 24 de septiembre del 2013 </vt:lpstr>
      <vt:lpstr>Practica</vt:lpstr>
      <vt:lpstr>Vocabulario: en la escuela</vt:lpstr>
      <vt:lpstr>Ejercicio</vt:lpstr>
      <vt:lpstr>Materiales Escolares</vt:lpstr>
      <vt:lpstr>Ejercicio</vt:lpstr>
      <vt:lpstr>PowerPoint Presentation</vt:lpstr>
      <vt:lpstr>Practica</vt:lpstr>
      <vt:lpstr>MINI PROYECTO: Mi horario escolar</vt:lpstr>
      <vt:lpstr>El horario escolar de Helen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701 La fecha es el 24 de septiembre del 2013</dc:title>
  <dc:creator>Helen Zumaeta</dc:creator>
  <cp:lastModifiedBy>Helen Zumaeta</cp:lastModifiedBy>
  <cp:revision>15</cp:revision>
  <cp:lastPrinted>2013-09-26T21:38:36Z</cp:lastPrinted>
  <dcterms:created xsi:type="dcterms:W3CDTF">2013-09-24T13:11:56Z</dcterms:created>
  <dcterms:modified xsi:type="dcterms:W3CDTF">2013-09-27T20:36:20Z</dcterms:modified>
</cp:coreProperties>
</file>